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  <p:sldMasterId id="2147483672" r:id="rId6"/>
  </p:sldMasterIdLst>
  <p:notesMasterIdLst>
    <p:notesMasterId r:id="rId64"/>
  </p:notesMasterIdLst>
  <p:sldIdLst>
    <p:sldId id="341" r:id="rId7"/>
    <p:sldId id="365" r:id="rId8"/>
    <p:sldId id="342" r:id="rId9"/>
    <p:sldId id="299" r:id="rId10"/>
    <p:sldId id="257" r:id="rId11"/>
    <p:sldId id="285" r:id="rId12"/>
    <p:sldId id="326" r:id="rId13"/>
    <p:sldId id="272" r:id="rId14"/>
    <p:sldId id="268" r:id="rId15"/>
    <p:sldId id="346" r:id="rId16"/>
    <p:sldId id="352" r:id="rId17"/>
    <p:sldId id="354" r:id="rId18"/>
    <p:sldId id="386" r:id="rId19"/>
    <p:sldId id="353" r:id="rId20"/>
    <p:sldId id="385" r:id="rId21"/>
    <p:sldId id="358" r:id="rId22"/>
    <p:sldId id="360" r:id="rId23"/>
    <p:sldId id="327" r:id="rId24"/>
    <p:sldId id="329" r:id="rId25"/>
    <p:sldId id="366" r:id="rId26"/>
    <p:sldId id="374" r:id="rId27"/>
    <p:sldId id="369" r:id="rId28"/>
    <p:sldId id="375" r:id="rId29"/>
    <p:sldId id="370" r:id="rId30"/>
    <p:sldId id="290" r:id="rId31"/>
    <p:sldId id="387" r:id="rId32"/>
    <p:sldId id="388" r:id="rId33"/>
    <p:sldId id="389" r:id="rId34"/>
    <p:sldId id="367" r:id="rId35"/>
    <p:sldId id="372" r:id="rId36"/>
    <p:sldId id="371" r:id="rId37"/>
    <p:sldId id="334" r:id="rId38"/>
    <p:sldId id="328" r:id="rId39"/>
    <p:sldId id="337" r:id="rId40"/>
    <p:sldId id="339" r:id="rId41"/>
    <p:sldId id="373" r:id="rId42"/>
    <p:sldId id="383" r:id="rId43"/>
    <p:sldId id="377" r:id="rId44"/>
    <p:sldId id="376" r:id="rId45"/>
    <p:sldId id="382" r:id="rId46"/>
    <p:sldId id="379" r:id="rId47"/>
    <p:sldId id="381" r:id="rId48"/>
    <p:sldId id="391" r:id="rId49"/>
    <p:sldId id="340" r:id="rId50"/>
    <p:sldId id="289" r:id="rId51"/>
    <p:sldId id="294" r:id="rId52"/>
    <p:sldId id="338" r:id="rId53"/>
    <p:sldId id="357" r:id="rId54"/>
    <p:sldId id="355" r:id="rId55"/>
    <p:sldId id="356" r:id="rId56"/>
    <p:sldId id="361" r:id="rId57"/>
    <p:sldId id="395" r:id="rId58"/>
    <p:sldId id="398" r:id="rId59"/>
    <p:sldId id="399" r:id="rId60"/>
    <p:sldId id="400" r:id="rId61"/>
    <p:sldId id="401" r:id="rId62"/>
    <p:sldId id="402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341"/>
            <p14:sldId id="365"/>
            <p14:sldId id="342"/>
            <p14:sldId id="299"/>
            <p14:sldId id="257"/>
            <p14:sldId id="285"/>
            <p14:sldId id="326"/>
            <p14:sldId id="272"/>
            <p14:sldId id="268"/>
            <p14:sldId id="346"/>
            <p14:sldId id="352"/>
            <p14:sldId id="354"/>
            <p14:sldId id="386"/>
            <p14:sldId id="353"/>
            <p14:sldId id="385"/>
            <p14:sldId id="358"/>
            <p14:sldId id="360"/>
            <p14:sldId id="327"/>
            <p14:sldId id="329"/>
            <p14:sldId id="366"/>
            <p14:sldId id="374"/>
            <p14:sldId id="369"/>
            <p14:sldId id="375"/>
            <p14:sldId id="370"/>
            <p14:sldId id="290"/>
            <p14:sldId id="387"/>
            <p14:sldId id="388"/>
            <p14:sldId id="389"/>
            <p14:sldId id="367"/>
            <p14:sldId id="372"/>
            <p14:sldId id="371"/>
            <p14:sldId id="334"/>
            <p14:sldId id="328"/>
            <p14:sldId id="337"/>
            <p14:sldId id="339"/>
            <p14:sldId id="373"/>
            <p14:sldId id="383"/>
            <p14:sldId id="377"/>
            <p14:sldId id="376"/>
            <p14:sldId id="382"/>
            <p14:sldId id="379"/>
            <p14:sldId id="381"/>
            <p14:sldId id="391"/>
            <p14:sldId id="340"/>
            <p14:sldId id="289"/>
            <p14:sldId id="294"/>
          </p14:sldIdLst>
        </p14:section>
        <p14:section name="Anexos e complementos" id="{6196CE4A-5C4B-4F58-9E9E-7B0C5843C674}">
          <p14:sldIdLst>
            <p14:sldId id="338"/>
            <p14:sldId id="357"/>
            <p14:sldId id="355"/>
            <p14:sldId id="356"/>
            <p14:sldId id="361"/>
            <p14:sldId id="395"/>
            <p14:sldId id="398"/>
            <p14:sldId id="399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9E"/>
    <a:srgbClr val="008492"/>
    <a:srgbClr val="6ADBD9"/>
    <a:srgbClr val="02BAB1"/>
    <a:srgbClr val="434343"/>
    <a:srgbClr val="DDDDDD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4-448C-A1A1-82F37BEEFF3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4-448C-A1A1-82F37BEEFF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(atrasou)</c:v>
                </c:pt>
                <c:pt idx="1">
                  <c:v>1 (chegou no prazo)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0.06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A-4050-B7A0-5890C2ECF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08F9E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08F9E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</a:t>
          </a:r>
        </a:p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 Técnicas </a:t>
          </a:r>
        </a:p>
        <a:p>
          <a:pPr>
            <a:spcAft>
              <a:spcPts val="0"/>
            </a:spcAft>
          </a:pPr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Técnicas 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AEE3C1F-3B69-4A04-8EF3-BAF9843CE52D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B3770EC0-A9CC-49E0-B11F-46651F1B78D9}" type="parTrans" cxnId="{ED281F81-4D56-416B-ADC2-E3AC9F9B64C2}">
      <dgm:prSet/>
      <dgm:spPr/>
      <dgm:t>
        <a:bodyPr/>
        <a:lstStyle/>
        <a:p>
          <a:endParaRPr lang="pt-BR"/>
        </a:p>
      </dgm:t>
    </dgm:pt>
    <dgm:pt modelId="{96BF0A05-7394-4866-AF4C-2E4828AB2559}" type="sibTrans" cxnId="{ED281F81-4D56-416B-ADC2-E3AC9F9B64C2}">
      <dgm:prSet/>
      <dgm:spPr/>
      <dgm:t>
        <a:bodyPr/>
        <a:lstStyle/>
        <a:p>
          <a:endParaRPr lang="pt-BR"/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 custLinFactNeighborX="3263">
        <dgm:presLayoutVars>
          <dgm:bulletEnabled val="1"/>
        </dgm:presLayoutVars>
      </dgm:prSet>
      <dgm:spPr>
        <a:xfrm>
          <a:off x="4152748" y="1765152"/>
          <a:ext cx="2175585" cy="870234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95BA0C5E-C6AF-4871-837E-11BC24BF4211}" type="pres">
      <dgm:prSet presAssocID="{1AEE3C1F-3B69-4A04-8EF3-BAF9843CE52D}" presName="node" presStyleLbl="alignAccFollowNode1" presStyleIdx="2" presStyleCnt="4">
        <dgm:presLayoutVars>
          <dgm:bulletEnabled val="1"/>
        </dgm:presLayoutVars>
      </dgm:prSet>
      <dgm:spPr/>
    </dgm:pt>
    <dgm:pt modelId="{EB5C884B-AA2C-4CE3-96AA-CFD6175B5558}" type="pres">
      <dgm:prSet presAssocID="{96BF0A05-7394-4866-AF4C-2E4828AB255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C457923F-5297-493F-A2E9-571DF5D3A2F5}" type="presOf" srcId="{1AEE3C1F-3B69-4A04-8EF3-BAF9843CE52D}" destId="{95BA0C5E-C6AF-4871-837E-11BC24BF4211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ED281F81-4D56-416B-ADC2-E3AC9F9B64C2}" srcId="{CB34E814-D2CB-498C-9534-11C171E4A6F8}" destId="{1AEE3C1F-3B69-4A04-8EF3-BAF9843CE52D}" srcOrd="2" destOrd="0" parTransId="{B3770EC0-A9CC-49E0-B11F-46651F1B78D9}" sibTransId="{96BF0A05-7394-4866-AF4C-2E4828AB2559}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4E1E9072-4654-4CA9-8240-B9F4EB2C48A1}" type="presParOf" srcId="{59D46D7C-1D49-48EE-8E27-460670D65832}" destId="{95BA0C5E-C6AF-4871-837E-11BC24BF4211}" srcOrd="6" destOrd="0" presId="urn:microsoft.com/office/officeart/2005/8/layout/lProcess3"/>
    <dgm:cxn modelId="{69965F99-E0F1-418F-82DA-40AE6A58133C}" type="presParOf" srcId="{59D46D7C-1D49-48EE-8E27-460670D65832}" destId="{EB5C884B-AA2C-4CE3-96AA-CFD6175B5558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 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08F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08F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 Técnicas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62686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Técnicas Tradicionais</a:t>
          </a:r>
        </a:p>
      </dsp:txBody>
      <dsp:txXfrm>
        <a:off x="4597803" y="1765152"/>
        <a:ext cx="1305351" cy="870234"/>
      </dsp:txXfrm>
    </dsp:sp>
    <dsp:sp modelId="{95BA0C5E-C6AF-4871-837E-11BC24BF4211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  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14/07/2020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2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62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@2020 FIA LABDATA.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3.jpeg"/><Relationship Id="rId7" Type="http://schemas.openxmlformats.org/officeDocument/2006/relationships/image" Target="../media/image26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sv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sv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svg"/><Relationship Id="rId10" Type="http://schemas.openxmlformats.org/officeDocument/2006/relationships/slide" Target="slide49.xml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0.svg"/><Relationship Id="rId7" Type="http://schemas.openxmlformats.org/officeDocument/2006/relationships/image" Target="../media/image29.png"/><Relationship Id="rId12" Type="http://schemas.openxmlformats.org/officeDocument/2006/relationships/slide" Target="slide5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42.sv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slide" Target="slide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2.png"/><Relationship Id="rId4" Type="http://schemas.openxmlformats.org/officeDocument/2006/relationships/slide" Target="slide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2.png"/><Relationship Id="rId4" Type="http://schemas.openxmlformats.org/officeDocument/2006/relationships/slide" Target="slide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slide" Target="slide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slide" Target="slid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slide" Target="slide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" Target="slide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slide" Target="slide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" Target="slide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Victor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Luis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 Martins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Blois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30470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Victor Blois</a:t>
            </a:r>
            <a:endParaRPr lang="pt-BR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21236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“Sempre gostei de números e de estudar, por isso já tenho dois cursos de graduação, duas pós-graduações, e estou caminhando para finalizar minha MBA. 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Já nos últimos 12 anos tenho trabalhado em uma área muito estimulante, onde transformamos os dados dos mais diversos sistemas e fontes em informações para melhorar e alavancar negócios</a:t>
            </a: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3057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vlmblois@yahoo.com.br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Pós-Graduação em Marketing -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Unip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(2017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Pós-Graduação em Formação de Professores para o ensino Superior - </a:t>
            </a:r>
            <a:r>
              <a:rPr lang="pt-BR" sz="1200" err="1">
                <a:solidFill>
                  <a:srgbClr val="434343"/>
                </a:solidFill>
                <a:ea typeface="+mn-lt"/>
                <a:cs typeface="+mn-lt"/>
              </a:rPr>
              <a:t>Unip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 (2016),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Processamento de Dados - Fatec (2004) e bacharel em Engenharia de Automação e Controle - 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Unip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(1999).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 </a:t>
            </a:r>
            <a:r>
              <a:rPr lang="pt-BR" sz="1200">
                <a:ea typeface="+mn-lt"/>
                <a:cs typeface="+mn-lt"/>
              </a:rPr>
              <a:t>Prêmio CREA-SP de formação profissional 1999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Gerente de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Latam na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 na área de engenharia até 2002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Após atuou em TI como Analista de Sistemas e programador até 2008, quando começou a trabalhar estruturando os ambientes de dados 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Warehouses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em grandes empresas como Oi Internet, Walmart 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51" name="Picture 18" descr="Resultado de imagem para logo santander">
            <a:extLst>
              <a:ext uri="{FF2B5EF4-FFF2-40B4-BE49-F238E27FC236}">
                <a16:creationId xmlns:a16="http://schemas.microsoft.com/office/drawing/2014/main" id="{DCA4AC9B-4788-4748-809C-EA340AF2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81" y="4207295"/>
            <a:ext cx="1544035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8" descr="Resultado de imagem para logotipo oi">
            <a:extLst>
              <a:ext uri="{FF2B5EF4-FFF2-40B4-BE49-F238E27FC236}">
                <a16:creationId xmlns:a16="http://schemas.microsoft.com/office/drawing/2014/main" id="{2AF83A6A-1102-4B8B-ADCF-BF16DF26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8" y="4337586"/>
            <a:ext cx="634678" cy="5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BEA84ED1-C7AF-4DD4-A1C2-C05385FA9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7" y="1218689"/>
            <a:ext cx="1919831" cy="1914717"/>
          </a:xfrm>
          <a:prstGeom prst="rect">
            <a:avLst/>
          </a:prstGeom>
        </p:spPr>
      </p:pic>
      <p:pic>
        <p:nvPicPr>
          <p:cNvPr id="49154" name="Picture 2">
            <a:extLst>
              <a:ext uri="{FF2B5EF4-FFF2-40B4-BE49-F238E27FC236}">
                <a16:creationId xmlns:a16="http://schemas.microsoft.com/office/drawing/2014/main" id="{8577776D-686F-4037-8A10-6E28716C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36" y="5011583"/>
            <a:ext cx="824892" cy="8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EFAC40-291D-4BB4-A691-39158833A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29" y="4912544"/>
            <a:ext cx="1032908" cy="1060090"/>
          </a:xfrm>
          <a:prstGeom prst="rect">
            <a:avLst/>
          </a:prstGeom>
        </p:spPr>
      </p:pic>
      <p:pic>
        <p:nvPicPr>
          <p:cNvPr id="49160" name="Picture 8" descr="Custom Fabrication for Motorsports - HEPerformance">
            <a:extLst>
              <a:ext uri="{FF2B5EF4-FFF2-40B4-BE49-F238E27FC236}">
                <a16:creationId xmlns:a16="http://schemas.microsoft.com/office/drawing/2014/main" id="{55C4F94B-46A5-47C9-BA0A-EC516667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61" y="4765741"/>
            <a:ext cx="1266825" cy="35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dafiti - Alberto Solon">
            <a:extLst>
              <a:ext uri="{FF2B5EF4-FFF2-40B4-BE49-F238E27FC236}">
                <a16:creationId xmlns:a16="http://schemas.microsoft.com/office/drawing/2014/main" id="{856C1583-CAFD-4B35-BF52-A35787B7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87" y="4637065"/>
            <a:ext cx="1429332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Walmart.com lança campanha de 5 compromissos com o cliente ...">
            <a:extLst>
              <a:ext uri="{FF2B5EF4-FFF2-40B4-BE49-F238E27FC236}">
                <a16:creationId xmlns:a16="http://schemas.microsoft.com/office/drawing/2014/main" id="{356E9C3B-AE71-4059-996D-C124DD17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596" y="5251427"/>
            <a:ext cx="1705678" cy="9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4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46840" y="405021"/>
            <a:ext cx="402260" cy="2915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1049510"/>
            <a:ext cx="7200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Time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importância da análise de pedidos que poderão chegar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atrasados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é que é possível realizar ações para tentar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evitar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com isso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não afetar indicadores como NPS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poderiam fazer com que clientes saíssem da base e com isso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aumentar o LTV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 se verificar se está melhorando as entregas, baseados nas análises de tendências de indicadores (ver item 4.1 Agregada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por mês) como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ratio_outtime_quarter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melhor), ou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ratio_not_delivered_quarter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 ou mesmo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avg_days_dlv_cust_quarter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melhor). 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Poderia ter como ação,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disponibilizar uma base ou API diária para todos os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os itens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provavelmente chegarão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atrasados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posteriormente uma checagem de quais foram as ações tomadas para evitar o atraso. E verificar após algum tempo estipulado se estes indicadores melhoraram.</a:t>
            </a:r>
          </a:p>
          <a:p>
            <a:pPr lvl="0" algn="just">
              <a:defRPr/>
            </a:pP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9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9540" y="379621"/>
            <a:ext cx="402260" cy="3506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Carregamento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946421" y="1005831"/>
            <a:ext cx="47302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Carregamento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Importados todos os arquivos representando cada entidade conforme figura ao lado e criadas as tabelas: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Tb_order_items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Tb_sellers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Tb_products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Tb_geolocation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Tb_customers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Tb_order_reviews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Tb_order_payments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v_order_payments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quais os tipos de pagamentos foram utilizados na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como flags.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v_reviews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qual a média de score para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assim como quantidade de reviews com score abaixo de 4 para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5" name="Picture 3" descr="Data Schema">
            <a:extLst>
              <a:ext uri="{FF2B5EF4-FFF2-40B4-BE49-F238E27FC236}">
                <a16:creationId xmlns:a16="http://schemas.microsoft.com/office/drawing/2014/main" id="{5906C5A1-3BF0-4AB2-AE57-63F9B78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8" y="1567527"/>
            <a:ext cx="5266207" cy="31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9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290850" y="379620"/>
            <a:ext cx="546646" cy="390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866489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1418814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008F9E"/>
                </a:solidFill>
              </a:rPr>
              <a:t>db_order_items</a:t>
            </a:r>
            <a:endParaRPr lang="pt-BR" sz="2400" b="1" dirty="0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793991" y="1663695"/>
            <a:ext cx="44167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Criada na forma de tabela uma base unificando as informações de todas as tabelas –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db_order_items</a:t>
            </a:r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Grão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é o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item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visto que a informação do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está no item e não na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Tabela única baseada na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tb_order_items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e agregando informações da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tb_orders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tb_sellers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tb_products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tb_customers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v_order_payments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v_reviews</a:t>
            </a: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Excluídos os meses de 2016 ou após 2018 -08, pois possuem poucos registros.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236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Fotocopiadora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9429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3258967" y="2593649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Informações do Item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is_ontime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avg_review_score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qty_low_4</a:t>
            </a:r>
            <a:endParaRPr lang="pt-BR" sz="12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5868968" y="2555282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Informações do Produto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440598" y="2610122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Datas do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days_approval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days_dlv_carr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days_dlv_cust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alendário di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32 atributos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ou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feature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engineering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com as bases disponibilizadas.</a:t>
            </a:r>
          </a:p>
        </p:txBody>
      </p:sp>
      <p:sp>
        <p:nvSpPr>
          <p:cNvPr id="27" name="Botão de Ação: Obter Informações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12368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546582" y="2572016"/>
            <a:ext cx="193568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7" descr="Lista">
            <a:extLst>
              <a:ext uri="{FF2B5EF4-FFF2-40B4-BE49-F238E27FC236}">
                <a16:creationId xmlns:a16="http://schemas.microsoft.com/office/drawing/2014/main" id="{B78B72C5-CCAD-4B25-B794-1A79D47649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4725" y="1505437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020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Datamart Mensal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419225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971550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err="1">
                <a:solidFill>
                  <a:srgbClr val="008F9E"/>
                </a:solidFill>
              </a:rPr>
              <a:t>dm_sellers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41160" y="4325610"/>
            <a:ext cx="45525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Datamart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mensal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para cada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que já existiu, sua situação no mês de referência  –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Gerado período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2017-07 até 2018-08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3B356D1E-92CB-4E25-9750-5C8EF0E3D820}"/>
              </a:ext>
            </a:extLst>
          </p:cNvPr>
          <p:cNvSpPr txBox="1"/>
          <p:nvPr/>
        </p:nvSpPr>
        <p:spPr>
          <a:xfrm>
            <a:off x="5639297" y="1087100"/>
            <a:ext cx="52291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Granularidade é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/mês.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a primeira venda do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 é no Mês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ele é new.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o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ficou por mais de 6 meses sem vender e voltou a vender no mês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é reativado.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fez pelo menos uma venda nos últimos 6 meses em relação ao Mês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é ativo.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New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Reativado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6 meses é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churn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7 meses é inativo.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Tabelas de apoio: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dim_data_ref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: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Dimensão contendo todas as datas em relação a data de referência.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aux_seller_best_product_category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: Tabela auxiliar com as informações para cada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, até o mês de referência, de qual o nome da categoria que ele mais vendeu nos 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ultimos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6  meses (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), assim como qual foi a receita (</a:t>
            </a:r>
            <a:r>
              <a:rPr lang="pt-BR" sz="1400" err="1">
                <a:solidFill>
                  <a:srgbClr val="434343"/>
                </a:solidFill>
                <a:latin typeface="Open Sans" panose="020B0604020202020204"/>
              </a:rPr>
              <a:t>revenue_best_product_category_semester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3431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– Datamart Mensal de Sellers – dm_sellers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Caminhão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61835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279030" y="2591068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Seller</a:t>
            </a: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yyyymm_ref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min_order_date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max_order_date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days_last_order_item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is_reactivated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is_active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is_churn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is_inactive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qty_review_low_4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2988747" y="2600596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Vendas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qty_order_item_year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total_revenue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revenue_year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best_product_category_name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revenue_best_category_semester</a:t>
            </a:r>
            <a:endParaRPr lang="en-US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6177020" y="2591069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Status de Pedidos  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rachá de funcion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pic>
        <p:nvPicPr>
          <p:cNvPr id="23" name="Imagem 7" descr="Registrar">
            <a:extLst>
              <a:ext uri="{FF2B5EF4-FFF2-40B4-BE49-F238E27FC236}">
                <a16:creationId xmlns:a16="http://schemas.microsoft.com/office/drawing/2014/main" id="{2F9E2E51-BEDD-43DC-9A62-817E919C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44619" y="1514963"/>
            <a:ext cx="1119809" cy="1119809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61 atributos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mês de referência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27" name="Botão de Ação: Obter Informações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202882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918067" y="2572016"/>
            <a:ext cx="2331297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256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4840" y="379620"/>
            <a:ext cx="37537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Visão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filtros</a:t>
            </a:r>
            <a:endParaRPr lang="en-US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65" y="1388741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622308" y="1059945"/>
            <a:ext cx="34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8F9E"/>
                </a:solidFill>
              </a:rPr>
              <a:t>db_ml_order_items_ontime_q2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499208" y="3961610"/>
            <a:ext cx="69753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da base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Gerar baseado em itens.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maior parte das datas da base original não estará disponível no momento que um pedido é gerado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(não se pode usar atributos que não estarão disponíveis no momento que o pedido é gerado)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O status também não pode ser utilizado.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Cruzamento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deve ser feito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com data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igual ao mês anterior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008F9E"/>
                </a:solidFill>
                <a:latin typeface="Open Sans" panose="020B0604020202020204"/>
              </a:rPr>
              <a:t>Um item é considerado atrasado, quando sua data de entrega ao consumidor é maior que a data estimada.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94942EA-5E51-48E8-BFFF-6C65833163CD}"/>
              </a:ext>
            </a:extLst>
          </p:cNvPr>
          <p:cNvSpPr/>
          <p:nvPr/>
        </p:nvSpPr>
        <p:spPr>
          <a:xfrm>
            <a:off x="5259072" y="1160422"/>
            <a:ext cx="664569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BD46E798-331D-4B07-A668-C24C31469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480319"/>
            <a:ext cx="603549" cy="603549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9716D0B-FC7C-4309-B4A2-000055F57B9A}"/>
              </a:ext>
            </a:extLst>
          </p:cNvPr>
          <p:cNvSpPr/>
          <p:nvPr/>
        </p:nvSpPr>
        <p:spPr>
          <a:xfrm>
            <a:off x="5838089" y="1535871"/>
            <a:ext cx="28144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db_order_items</a:t>
            </a: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112,201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order_items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D582EB9-2923-4515-BEC0-FE6F5C39E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09" y="3275688"/>
            <a:ext cx="702774" cy="56654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DFE30B1D-C8FA-400F-A8AB-2F0131C53886}"/>
              </a:ext>
            </a:extLst>
          </p:cNvPr>
          <p:cNvSpPr/>
          <p:nvPr/>
        </p:nvSpPr>
        <p:spPr>
          <a:xfrm>
            <a:off x="8768660" y="3286150"/>
            <a:ext cx="16257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modelagem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658 clientes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7346A73D-D8E5-4060-9E33-C077581A4E5F}"/>
              </a:ext>
            </a:extLst>
          </p:cNvPr>
          <p:cNvSpPr txBox="1"/>
          <p:nvPr/>
        </p:nvSpPr>
        <p:spPr>
          <a:xfrm>
            <a:off x="5176428" y="2134505"/>
            <a:ext cx="1709738" cy="208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Base original com grão em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order_item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s  com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112.201 registros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, distribuídos entre os meses de 2017-01 e 2018-08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D38BF5C4-24D6-443B-853A-20795865FCC3}"/>
              </a:ext>
            </a:extLst>
          </p:cNvPr>
          <p:cNvSpPr txBox="1"/>
          <p:nvPr/>
        </p:nvSpPr>
        <p:spPr>
          <a:xfrm>
            <a:off x="7318701" y="2703799"/>
            <a:ext cx="3938582" cy="11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Base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separados em teste (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%) e treino (75%),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B14C5A46-46BA-4F95-9D8F-6E5EB5961C0B}"/>
              </a:ext>
            </a:extLst>
          </p:cNvPr>
          <p:cNvSpPr/>
          <p:nvPr/>
        </p:nvSpPr>
        <p:spPr>
          <a:xfrm>
            <a:off x="7392672" y="1671240"/>
            <a:ext cx="4542725" cy="1258991"/>
          </a:xfrm>
          <a:prstGeom prst="rightArrow">
            <a:avLst/>
          </a:prstGeom>
          <a:solidFill>
            <a:srgbClr val="00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337FA3B7-45B6-45C2-A22D-24EC905CD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73" y="2013599"/>
            <a:ext cx="702774" cy="566547"/>
          </a:xfrm>
          <a:prstGeom prst="rect">
            <a:avLst/>
          </a:prstGeom>
        </p:spPr>
      </p:pic>
      <p:sp>
        <p:nvSpPr>
          <p:cNvPr id="40" name="CaixaDeTexto 18">
            <a:extLst>
              <a:ext uri="{FF2B5EF4-FFF2-40B4-BE49-F238E27FC236}">
                <a16:creationId xmlns:a16="http://schemas.microsoft.com/office/drawing/2014/main" id="{8D805CBD-D5DC-4BDD-877D-64F400DFEF5E}"/>
              </a:ext>
            </a:extLst>
          </p:cNvPr>
          <p:cNvSpPr txBox="1"/>
          <p:nvPr/>
        </p:nvSpPr>
        <p:spPr>
          <a:xfrm>
            <a:off x="5194216" y="1076981"/>
            <a:ext cx="441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Filtros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530A5D8-A958-4036-9C90-17D5290C60CB}"/>
              </a:ext>
            </a:extLst>
          </p:cNvPr>
          <p:cNvSpPr/>
          <p:nvPr/>
        </p:nvSpPr>
        <p:spPr>
          <a:xfrm>
            <a:off x="8118706" y="2028757"/>
            <a:ext cx="3753702" cy="67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Final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</a:t>
            </a:r>
            <a:r>
              <a:rPr lang="da-DK" sz="1200">
                <a:solidFill>
                  <a:prstClr val="white"/>
                </a:solidFill>
                <a:latin typeface="Calibri" panose="020F0502020204030204"/>
              </a:rPr>
              <a:t>22.878 order_items </a:t>
            </a:r>
            <a:r>
              <a:rPr lang="en-US" sz="1400" b="1">
                <a:solidFill>
                  <a:prstClr val="white"/>
                </a:solidFill>
                <a:latin typeface="Open Sans" panose="020B0604020202020204" charset="0"/>
              </a:rPr>
              <a:t>db_ml_order_items_ontime_q2</a:t>
            </a:r>
          </a:p>
          <a:p>
            <a:pPr lvl="0">
              <a:defRPr/>
            </a:pP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24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ede de usuários">
            <a:extLst>
              <a:ext uri="{FF2B5EF4-FFF2-40B4-BE49-F238E27FC236}">
                <a16:creationId xmlns:a16="http://schemas.microsoft.com/office/drawing/2014/main" id="{501769EF-65A4-4F74-B1EF-798FE8C2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92919" y="1508735"/>
            <a:ext cx="1065600" cy="1065600"/>
          </a:xfrm>
          <a:prstGeom prst="ellipse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772176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17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435783" y="4705821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0000" y="2591069"/>
            <a:ext cx="2142568" cy="289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Colunas não utilizadas no modelo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031218" y="2591070"/>
            <a:ext cx="2484057" cy="272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5608104" y="2591069"/>
            <a:ext cx="239921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 descr="Crachá de funcionário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5104" y="1508735"/>
            <a:ext cx="1066800" cy="1066800"/>
          </a:xfrm>
          <a:prstGeom prst="ellipse">
            <a:avLst/>
          </a:prstGeom>
        </p:spPr>
      </p:pic>
      <p:pic>
        <p:nvPicPr>
          <p:cNvPr id="8" name="Imagem 7" descr="Lista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32332" y="1505437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8150666" y="2571817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lvl="0"/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1 = chegou no prazo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0 = chegou atrasado</a:t>
            </a:r>
            <a:endParaRPr sz="1100" b="1">
              <a:solidFill>
                <a:srgbClr val="008F9E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27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6" name="Imagem 5" descr="Lupa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299297" y="1508735"/>
            <a:ext cx="1065600" cy="1065600"/>
          </a:xfrm>
          <a:prstGeom prst="ellipse">
            <a:avLst/>
          </a:prstGeom>
        </p:spPr>
      </p:pic>
      <p:sp>
        <p:nvSpPr>
          <p:cNvPr id="11" name="Botão de Ação: Obter Informações 1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FF0E2E53-5C38-47C8-A6D5-021E425F8D19}"/>
              </a:ext>
            </a:extLst>
          </p:cNvPr>
          <p:cNvSpPr txBox="1"/>
          <p:nvPr/>
        </p:nvSpPr>
        <p:spPr>
          <a:xfrm>
            <a:off x="359014" y="5573109"/>
            <a:ext cx="1015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Observações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Colunas de datas,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id’s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e categoria não serão utilizadas, devido a sua alta granularidade.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Será utilizado apenas um meio de pagamento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cc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), visto que ele é complementar ao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bankslip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, e os outros tem poucas ocorrências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398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77259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Redes neurais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E499A8B3-8115-41D3-9AB3-0E7F7F5C5498}"/>
              </a:ext>
            </a:extLst>
          </p:cNvPr>
          <p:cNvSpPr txBox="1"/>
          <p:nvPr/>
        </p:nvSpPr>
        <p:spPr>
          <a:xfrm>
            <a:off x="387710" y="2902526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sellers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Tamanho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Status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 de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Ticket médio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Forma de pagamento</a:t>
            </a:r>
            <a:endParaRPr lang="en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748817" y="1549384"/>
            <a:ext cx="9171769" cy="29162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92358" y="1596110"/>
            <a:ext cx="7320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Persona – </a:t>
            </a:r>
            <a:r>
              <a:rPr lang="pt-BR" sz="1400" b="1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  (Ref. mês 08 de 2018)</a:t>
            </a:r>
          </a:p>
          <a:p>
            <a:endParaRPr lang="pt-BR" sz="1400" b="1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 maior parte dos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são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pequenos (P)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- &lt; 10 clientes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(62%)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serem a maioria, trazem apenas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R$487.000 de receita do mês (16%)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serem a maioria, possuem apenas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6.747 clientes da base total de clientes (6%)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Aa maior parte da base é de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ativos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A maior parte deles está concentrada em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SP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Os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vendem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(61%)  dos itens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para uma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UF diferentes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da sua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Possuem um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ticket médio mensal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de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R$327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e recebem por 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cartão de crédito (77%)</a:t>
            </a:r>
          </a:p>
          <a:p>
            <a:endParaRPr lang="pt-BR" sz="800" b="1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3925" y="1549385"/>
            <a:ext cx="1581211" cy="29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8" descr="Rede de usuários">
            <a:extLst>
              <a:ext uri="{FF2B5EF4-FFF2-40B4-BE49-F238E27FC236}">
                <a16:creationId xmlns:a16="http://schemas.microsoft.com/office/drawing/2014/main" id="{193C0063-9825-456B-9883-CA544E0BD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00" y="152400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Ney Henrique Arruda Santos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pt-BR" sz="1200" b="1">
                <a:solidFill>
                  <a:schemeClr val="bg1"/>
                </a:solidFill>
                <a:latin typeface="Open Sans"/>
              </a:rPr>
              <a:t>Ney Santos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Desenvolvi minha carreira através de uma visão analítica e lógica e nos últimos 5 anos desempenhando uma posição executiva na minha empresa criamos um ecossistema de prosperidade disseminando informações e soluções diferenciadas para todos os stakeholders"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490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lvl="0"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lang="pt-BR" sz="1100" b="1">
                <a:solidFill>
                  <a:srgbClr val="008F9E"/>
                </a:solidFill>
                <a:latin typeface="Open Sans" panose="020B0604020202020204" charset="0"/>
              </a:rPr>
              <a:t>ney@febrafar.com.br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MBA Gestão Estratégica de Pessoas - FGV (2019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Gestão Comercial -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Unirondon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(2011)</a:t>
            </a:r>
            <a:r>
              <a:rPr lang="pt-BR" sz="1200">
                <a:solidFill>
                  <a:srgbClr val="434343"/>
                </a:solidFill>
                <a:latin typeface="Open Sans"/>
                <a:cs typeface="Arial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Diretor Operacional e de Inovações.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 no varejo farmacêutico até 2008, finalizando com supervisor de marketing de uma rede local de farmácias no Mato Grosso (Rede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Nippon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). Após atuou nas diretorias 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Supply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Chain e Vendas na Souza Cruz,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passando por diversos setores com atuação destacada na área de vendas com Representante de Marketing. Voltou a trabalhar no varejo após 2012 como gestor de uma 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associativista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 em Minas Gerais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Entrefarma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e desde o fim de 2012 vem trabalhando na Federação Brasileira de Farmácias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Febrafar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como analista, gerente e por fim diretor operacional, criando produtos e soluções inovadoras para as mais de 10 mil lojas da federação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4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CBC986-A0B6-446D-A41B-DE1961BD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4441937"/>
            <a:ext cx="1748118" cy="690433"/>
          </a:xfrm>
          <a:prstGeom prst="rect">
            <a:avLst/>
          </a:prstGeo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D1A56D5-34D2-4A7D-813C-A6DDE65C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566" y="4276164"/>
            <a:ext cx="1180541" cy="860612"/>
          </a:xfrm>
          <a:prstGeom prst="rect">
            <a:avLst/>
          </a:prstGeom>
        </p:spPr>
      </p:pic>
      <p:pic>
        <p:nvPicPr>
          <p:cNvPr id="8" name="Picture 8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1F7E671-1BF7-4F28-B75B-CA4731C75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52" r="-524" b="20833"/>
          <a:stretch/>
        </p:blipFill>
        <p:spPr>
          <a:xfrm>
            <a:off x="6951008" y="4344853"/>
            <a:ext cx="1723477" cy="903802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6564D8F0-CF3E-4A82-BB2D-D078D295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565" y="4420932"/>
            <a:ext cx="2743200" cy="741405"/>
          </a:xfrm>
          <a:prstGeom prst="rect">
            <a:avLst/>
          </a:prstGeom>
        </p:spPr>
      </p:pic>
      <p:pic>
        <p:nvPicPr>
          <p:cNvPr id="10" name="Picture 1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ECC570C-185E-4B49-8B07-7C8CDC1AA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3" b="35076"/>
          <a:stretch/>
        </p:blipFill>
        <p:spPr>
          <a:xfrm>
            <a:off x="762000" y="1250826"/>
            <a:ext cx="1918448" cy="18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298DBA-887A-4AFC-B98D-E7F5F399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5" y="1258215"/>
            <a:ext cx="5191256" cy="42381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9ECD2E-951E-40B2-BB38-7B7F5F8B5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89" y="1258214"/>
            <a:ext cx="4855509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FC26C5-628B-4D4C-A1F6-94C19E94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25" y="1359176"/>
            <a:ext cx="4668095" cy="42986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4351EB-D619-40F6-824A-8C988407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64" y="1550505"/>
            <a:ext cx="4303324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EDF9F-7A4E-4E3F-90FA-50C5A389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4" y="1186224"/>
            <a:ext cx="4897778" cy="42248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18E999-6B45-484D-BB65-44E901FDF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60" y="1186224"/>
            <a:ext cx="4891710" cy="4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8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95293D-65DA-4035-BBA1-71F1FB79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0" y="1639957"/>
            <a:ext cx="3960982" cy="38567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269B10-0B7C-4C84-AE2D-8089CF86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09" y="1639957"/>
            <a:ext cx="4760166" cy="3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FFB8C1-0109-48A6-A31B-16A248655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88" y="1264177"/>
            <a:ext cx="3158122" cy="42023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D4AA8E-35FD-497E-979D-E4089BE22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230" y="1264177"/>
            <a:ext cx="3158122" cy="4151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4D60BC-6EBD-40AC-8656-516F053A7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91" y="1304693"/>
            <a:ext cx="3034860" cy="41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Pedido chegou em tempo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atrasou</a:t>
            </a:r>
            <a:endParaRPr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8DEEDB9-C4BA-47BE-A803-F1C6A2AA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785727"/>
              </p:ext>
            </p:extLst>
          </p:nvPr>
        </p:nvGraphicFramePr>
        <p:xfrm>
          <a:off x="2157134" y="2141710"/>
          <a:ext cx="4697916" cy="309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49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Dos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22.978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400" err="1">
                <a:solidFill>
                  <a:schemeClr val="bg1"/>
                </a:solidFill>
                <a:latin typeface="Open Sans" panose="020B0604020202020204"/>
              </a:rPr>
              <a:t>items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da base,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6,2%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atrasaram neste período de 3 meses.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6422110" y="3203474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lang="pt-BR">
              <a:solidFill>
                <a:srgbClr val="6ADBD9"/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5" descr="Lupa">
            <a:extLst>
              <a:ext uri="{FF2B5EF4-FFF2-40B4-BE49-F238E27FC236}">
                <a16:creationId xmlns:a16="http://schemas.microsoft.com/office/drawing/2014/main" id="{6AB8900A-AF42-45BE-8E3F-947619E1D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2282" y="230728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AAA831-C3A8-4830-8008-4A2220DE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30" y="1423517"/>
            <a:ext cx="5311684" cy="37545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3274FB-8367-4B46-8531-AB71ACBC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11" y="1423517"/>
            <a:ext cx="4631722" cy="37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7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49B79-F7B1-4EC4-8B67-2B0ABA8B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15" y="1711841"/>
            <a:ext cx="4512255" cy="35353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F360456-1187-4A52-8B14-EA102713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4" y="1886006"/>
            <a:ext cx="5004741" cy="34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4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3C4A-D63B-491D-B62E-00300EBC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7" y="1585914"/>
            <a:ext cx="3225681" cy="34223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3175BB-8A10-4727-A24F-FC9E8859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493" y="1531874"/>
            <a:ext cx="3051063" cy="35304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3D67B1-E668-4A7B-9B33-11EB887E8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67" y="1585914"/>
            <a:ext cx="3000265" cy="3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91542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936563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238958"/>
            <a:ext cx="9171769" cy="455509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285685"/>
            <a:ext cx="749902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atraso quando 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(15%)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do total de pedidos destas regiões. 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peso e volume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(8,5%,3%)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respectivamente.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descrição do produto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(4%) maior.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boleto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tem taxa de atraso em média (8%)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em cartão de crédito.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238958"/>
            <a:ext cx="1514800" cy="45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15;p18">
            <a:extLst>
              <a:ext uri="{FF2B5EF4-FFF2-40B4-BE49-F238E27FC236}">
                <a16:creationId xmlns:a16="http://schemas.microsoft.com/office/drawing/2014/main" id="{5D6C4CFC-9765-47BC-A422-B8B3FCE89A5C}"/>
              </a:ext>
            </a:extLst>
          </p:cNvPr>
          <p:cNvSpPr txBox="1"/>
          <p:nvPr/>
        </p:nvSpPr>
        <p:spPr>
          <a:xfrm>
            <a:off x="217496" y="2466587"/>
            <a:ext cx="2484057" cy="358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</a:p>
          <a:p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Imagem 7" descr="Lista">
            <a:extLst>
              <a:ext uri="{FF2B5EF4-FFF2-40B4-BE49-F238E27FC236}">
                <a16:creationId xmlns:a16="http://schemas.microsoft.com/office/drawing/2014/main" id="{7B0C0EBE-100E-4796-A06B-4D9CE3924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10" y="1190265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103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4;p13">
            <a:extLst>
              <a:ext uri="{FF2B5EF4-FFF2-40B4-BE49-F238E27FC236}">
                <a16:creationId xmlns:a16="http://schemas.microsoft.com/office/drawing/2014/main" id="{27E5CD9C-84D4-4D37-B94A-64F6BB65BAD5}"/>
              </a:ext>
            </a:extLst>
          </p:cNvPr>
          <p:cNvSpPr txBox="1"/>
          <p:nvPr/>
        </p:nvSpPr>
        <p:spPr>
          <a:xfrm>
            <a:off x="596231" y="552243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b="1" ker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20/06/2020</a:t>
            </a:r>
            <a:endParaRPr b="1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C03BB3-9A5C-4C0A-8AC4-E9E0D9ED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852" y="-279400"/>
            <a:ext cx="13151702" cy="75438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  <a:softEdge rad="12700"/>
          </a:effectLst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577C7DE-1CFA-4B6A-BB5F-42583481FD2E}"/>
              </a:ext>
            </a:extLst>
          </p:cNvPr>
          <p:cNvSpPr txBox="1">
            <a:spLocks/>
          </p:cNvSpPr>
          <p:nvPr/>
        </p:nvSpPr>
        <p:spPr>
          <a:xfrm>
            <a:off x="-23875" y="3330149"/>
            <a:ext cx="4960619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Preditivos de atraso de entregas de Sellers</a:t>
            </a:r>
          </a:p>
          <a:p>
            <a:r>
              <a:rPr lang="pt-BR" sz="1600" b="0">
                <a:solidFill>
                  <a:srgbClr val="434343"/>
                </a:solidFill>
              </a:rPr>
              <a:t>E-commerce: </a:t>
            </a:r>
            <a:r>
              <a:rPr lang="pt-BR" sz="1600" b="0" err="1">
                <a:solidFill>
                  <a:srgbClr val="434343"/>
                </a:solidFill>
              </a:rPr>
              <a:t>Olist</a:t>
            </a:r>
            <a:endParaRPr lang="pt-BR" sz="1600" b="0">
              <a:solidFill>
                <a:srgbClr val="434343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B11F1F9-BDB9-4C84-9723-E09D3D3B94F3}"/>
              </a:ext>
            </a:extLst>
          </p:cNvPr>
          <p:cNvSpPr txBox="1">
            <a:spLocks/>
          </p:cNvSpPr>
          <p:nvPr/>
        </p:nvSpPr>
        <p:spPr>
          <a:xfrm>
            <a:off x="-1837" y="6041206"/>
            <a:ext cx="2065588" cy="56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20/06/2020</a:t>
            </a:r>
            <a:endParaRPr lang="pt-BR" sz="1600" b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335785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35691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522215"/>
            <a:ext cx="9171769" cy="367849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568941"/>
            <a:ext cx="7499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cancelamento (80%)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Taxa da forma de pagamento e  vendas para UF igual a do cliente não tem importância.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Vendem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522215"/>
            <a:ext cx="1514800" cy="36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8" descr="Rede de usuários">
            <a:extLst>
              <a:ext uri="{FF2B5EF4-FFF2-40B4-BE49-F238E27FC236}">
                <a16:creationId xmlns:a16="http://schemas.microsoft.com/office/drawing/2014/main" id="{0DEDA066-A7F1-4C45-8077-C300532B7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471" y="1266572"/>
            <a:ext cx="1065600" cy="1065600"/>
          </a:xfrm>
          <a:prstGeom prst="ellipse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D522A335-166F-4BDA-A84E-A64CBB6087B0}"/>
              </a:ext>
            </a:extLst>
          </p:cNvPr>
          <p:cNvSpPr txBox="1"/>
          <p:nvPr/>
        </p:nvSpPr>
        <p:spPr>
          <a:xfrm>
            <a:off x="131351" y="2604680"/>
            <a:ext cx="2366334" cy="282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algn="ctr"/>
            <a:endParaRPr lang="da-DK" sz="1200" b="1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57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</a:rPr>
              <a:t>BIVARIADA DE VARIÁVEIS NUMÉRICAS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C453757-FE81-4476-AE0F-2EF7CFB3FFA0}"/>
              </a:ext>
            </a:extLst>
          </p:cNvPr>
          <p:cNvSpPr/>
          <p:nvPr/>
        </p:nvSpPr>
        <p:spPr>
          <a:xfrm>
            <a:off x="360000" y="1679813"/>
            <a:ext cx="3690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product_volume_cm3)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 e 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qty_customer_seller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)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possuem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correlação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mais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fortes 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dependendo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resultado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modelo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poderiamos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optar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uso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apenas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uma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delas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sz="120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BF4742-5E64-42B2-BC49-81A18FDA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75" y="328184"/>
            <a:ext cx="6145734" cy="60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1897521" y="1577095"/>
            <a:ext cx="9294354" cy="273382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2133594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evento de atraso:</a:t>
            </a: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1897521" y="4359664"/>
            <a:ext cx="6941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informações foram validadas pela área de negócio e fazem sentido para o comportamento de inadimplência.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40218"/>
              </p:ext>
            </p:extLst>
          </p:nvPr>
        </p:nvGraphicFramePr>
        <p:xfrm>
          <a:off x="2276475" y="2351463"/>
          <a:ext cx="8329613" cy="1560195"/>
        </p:xfrm>
        <a:graphic>
          <a:graphicData uri="http://schemas.openxmlformats.org/drawingml/2006/table">
            <a:tbl>
              <a:tblPr/>
              <a:tblGrid>
                <a:gridCol w="2566988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Intepretação em relação ao atraso de um 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UF Cliente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Norte ou Nordeste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Data Estimada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Menos dias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97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Preço e frete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Em média mais altos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00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Quantidade de clientes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Sellers menores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Atrasos do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Não entrega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428630ED-5333-4673-963A-E4D12E94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633" y="1577095"/>
            <a:ext cx="1366888" cy="27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80890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Redes neurais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008F9E"/>
                </a:gs>
                <a:gs pos="100000">
                  <a:srgbClr val="008F9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 (22.978)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75% aleatório para treino e 25%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17.034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5,802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Eliminados 142 itens com valores nulos em colunas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sem balanceamento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Tradicionais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>
                <a:solidFill>
                  <a:schemeClr val="bg1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um item atrasado.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9D35529-963E-431F-9E3F-357B3F256456}"/>
              </a:ext>
            </a:extLst>
          </p:cNvPr>
          <p:cNvSpPr/>
          <p:nvPr/>
        </p:nvSpPr>
        <p:spPr>
          <a:xfrm>
            <a:off x="1470991" y="2634678"/>
            <a:ext cx="8611152" cy="17442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CB1FA32E-2108-43D8-ABB6-C7422F88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2769865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F14E15-D4D5-46B2-87D6-0AA407D4F080}"/>
              </a:ext>
            </a:extLst>
          </p:cNvPr>
          <p:cNvSpPr/>
          <p:nvPr/>
        </p:nvSpPr>
        <p:spPr>
          <a:xfrm>
            <a:off x="1470991" y="4429932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471E0ACD-2CAC-4788-A24A-B4B9B792D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4565119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76,90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292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Árvores de decisão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classificam as observações pela combinação de características, por meio de uma árvore de classificação, que explique o evento de atraso.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93,17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69,37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9337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A7817C8-EC2B-447D-93B1-E97ECC6B8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F9EC92-B032-425E-B5DE-244E65F6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16" y="1265246"/>
            <a:ext cx="8261401" cy="40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5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5275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/>
              <a:t>Avaliação das técnicas</a:t>
            </a:r>
          </a:p>
          <a:p>
            <a:endParaRPr>
              <a:sym typeface="Open Sans"/>
            </a:endParaRPr>
          </a:p>
          <a:p>
            <a:r>
              <a:rPr lang="pt-BR" b="0">
                <a:sym typeface="Open Sans"/>
              </a:rPr>
              <a:t>Regressão Logística</a:t>
            </a:r>
          </a:p>
          <a:p>
            <a:r>
              <a:rPr lang="pt-BR" b="0">
                <a:sym typeface="Open Sans"/>
              </a:rPr>
              <a:t>Árvore de Decisão</a:t>
            </a:r>
            <a:endParaRPr b="0"/>
          </a:p>
          <a:p>
            <a:endParaRPr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/>
              <a:t>Avaliação das técnicas</a:t>
            </a:r>
          </a:p>
          <a:p>
            <a:endParaRPr>
              <a:sym typeface="Open Sans"/>
            </a:endParaRPr>
          </a:p>
          <a:p>
            <a:r>
              <a:rPr lang="pt-BR" b="0" err="1">
                <a:sym typeface="Open Sans"/>
              </a:rPr>
              <a:t>Random</a:t>
            </a:r>
            <a:r>
              <a:rPr lang="pt-BR" b="0">
                <a:sym typeface="Open Sans"/>
              </a:rPr>
              <a:t> Forest</a:t>
            </a:r>
          </a:p>
          <a:p>
            <a:r>
              <a:rPr lang="pt-BR" b="0">
                <a:sym typeface="Open Sans"/>
              </a:rPr>
              <a:t>Gradiente </a:t>
            </a:r>
            <a:r>
              <a:rPr lang="pt-BR" b="0" err="1">
                <a:sym typeface="Open Sans"/>
              </a:rPr>
              <a:t>Boosting</a:t>
            </a:r>
            <a:endParaRPr lang="pt-BR" b="0">
              <a:sym typeface="Open Sans"/>
            </a:endParaRPr>
          </a:p>
          <a:p>
            <a:r>
              <a:rPr lang="pt-BR" b="0" err="1">
                <a:sym typeface="Open Sans"/>
              </a:rPr>
              <a:t>Multilayer</a:t>
            </a:r>
            <a:r>
              <a:rPr lang="pt-BR" b="0">
                <a:sym typeface="Open Sans"/>
              </a:rPr>
              <a:t> </a:t>
            </a:r>
            <a:r>
              <a:rPr lang="pt-BR" b="0" err="1">
                <a:sym typeface="Open Sans"/>
              </a:rPr>
              <a:t>Perceptron</a:t>
            </a:r>
            <a:endParaRPr lang="pt-BR" b="0">
              <a:sym typeface="Open Sans"/>
            </a:endParaRPr>
          </a:p>
          <a:p>
            <a:endParaRPr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88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008F9E"/>
                </a:gs>
                <a:gs pos="100000">
                  <a:srgbClr val="008F9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 (22.978)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75% aleatório para treino e 25%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17.034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5,802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Eliminados 142 itens com valores nulos em colunas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sem balanceamento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Inteligência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Artificial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418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40000"/>
            <a:chOff x="8497038" y="155404"/>
            <a:chExt cx="2827606" cy="2308431"/>
          </a:xfrm>
          <a:solidFill>
            <a:srgbClr val="008F9E"/>
          </a:solidFill>
          <a:effectLst>
            <a:outerShdw blurRad="50800" dist="50800" dir="5400000" algn="ctr" rotWithShape="0">
              <a:srgbClr val="008F9E"/>
            </a:outerShdw>
          </a:effectLst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08F9E"/>
                </a:solidFill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dos Alunos: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Victor Luis Martins Blois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Ney Henrique Arruda Santos</a:t>
            </a: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Grupo:5 Turma 14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</a:t>
            </a:r>
            <a:r>
              <a:rPr lang="pt-BR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Analytics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Big Data – T14</a:t>
            </a:r>
          </a:p>
          <a:p>
            <a:r>
              <a:rPr lang="pt-BR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813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Random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Forest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é um método de aprendizado conjunto para classificação ou regressão, que opera construindo várias árvores de decisão no momento do treinamento e produzindo a classe que é o modo das classes (classificação) ou previsão média (regressão) das árvores individuais.  Este processo também ajuda a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previnir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o “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overfiting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” comum em árvores de decisão.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69878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25734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93,96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75,47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44F9D6B-87AD-4E5C-B926-E706360AC33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Random Forest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820115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412453"/>
            <a:ext cx="9835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O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Gradient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Boosting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técnica de aprendizado de máquina para problemas de regressão e classificação, que produz um modelo de previsão na forma de um conjunto de modelos de previsão mais fracos, geralmente árvores de decisão. Ele constrói o modelo em etapas, como outros métodos de reforço, e os generaliza, permitindo a otimização de uma função de perda (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loss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)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diferenciável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arbitrária.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003895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1563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082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77,02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F5CB0DF-6097-471B-81FB-5E4B3A78C78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Gradient Boosting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623969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823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Multilayer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rede neural semelhante à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, mas com mais de uma camada de neurônios em alimentação direta. Tal tipo de rede é composta por camadas de neurônios ligadas entre si por sinapses com pesos.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157909" y="2530320"/>
            <a:ext cx="8983874" cy="20671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2665507"/>
            <a:ext cx="8679771" cy="173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endParaRPr lang="pt-BR" altLang="pt-BR" sz="1400" dirty="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Layers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 neurônios com a arquitetura: 42, 22, 22,  2.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Treinado o modelo com parâmetro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maxIter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=100 do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157909" y="4648598"/>
            <a:ext cx="8983874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4783785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93,41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47,36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1ADFA79C-BE05-44D7-AA6D-D1E379DF1EE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Multilayer Perceptron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563267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1ADFA79C-BE05-44D7-AA6D-D1E379DF1EE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Multilayer Perceptron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pic>
        <p:nvPicPr>
          <p:cNvPr id="2050" name="Picture 2" descr="Redes neurais em JavaScript | iMasters">
            <a:extLst>
              <a:ext uri="{FF2B5EF4-FFF2-40B4-BE49-F238E27FC236}">
                <a16:creationId xmlns:a16="http://schemas.microsoft.com/office/drawing/2014/main" id="{61701221-79F4-4285-9992-7CFA2596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60" y="3212484"/>
            <a:ext cx="3642860" cy="22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6FDA4F8-25DB-4B04-AEF9-4B6789D4DD4C}"/>
              </a:ext>
            </a:extLst>
          </p:cNvPr>
          <p:cNvSpPr/>
          <p:nvPr/>
        </p:nvSpPr>
        <p:spPr>
          <a:xfrm>
            <a:off x="0" y="1385332"/>
            <a:ext cx="10172700" cy="13206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133D07C-DD12-4EE6-BE4B-585F9F50BF73}"/>
              </a:ext>
            </a:extLst>
          </p:cNvPr>
          <p:cNvSpPr/>
          <p:nvPr/>
        </p:nvSpPr>
        <p:spPr>
          <a:xfrm>
            <a:off x="185143" y="1519421"/>
            <a:ext cx="98235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Camada de entrada 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(Input)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com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 42 atributos</a:t>
            </a:r>
          </a:p>
          <a:p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Duas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camadas escondidas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(</a:t>
            </a:r>
            <a:r>
              <a:rPr lang="pt-BR" sz="1600" b="1" dirty="0" err="1">
                <a:solidFill>
                  <a:schemeClr val="bg1"/>
                </a:solidFill>
                <a:latin typeface="Open Sans" panose="020B0604020202020204"/>
              </a:rPr>
              <a:t>Hidden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)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contendo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 22  x 22 neurônios</a:t>
            </a:r>
          </a:p>
          <a:p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Utilizadas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duas 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classes de saída </a:t>
            </a:r>
            <a:r>
              <a:rPr lang="pt-BR" sz="1600" b="1" dirty="0">
                <a:solidFill>
                  <a:schemeClr val="bg1"/>
                </a:solidFill>
                <a:latin typeface="Open Sans" panose="020B0604020202020204"/>
              </a:rPr>
              <a:t>(Output)</a:t>
            </a:r>
            <a:r>
              <a:rPr lang="pt-BR" sz="1600" dirty="0">
                <a:solidFill>
                  <a:schemeClr val="bg1"/>
                </a:solidFill>
                <a:latin typeface="Open Sans" panose="020B0604020202020204"/>
              </a:rPr>
              <a:t>, atraso ou </a:t>
            </a:r>
            <a:r>
              <a:rPr lang="pt-BR" sz="1600" dirty="0" err="1">
                <a:solidFill>
                  <a:schemeClr val="bg1"/>
                </a:solidFill>
                <a:latin typeface="Open Sans" panose="020B0604020202020204"/>
              </a:rPr>
              <a:t>ontime</a:t>
            </a:r>
            <a:endParaRPr lang="pt-BR" sz="1600" dirty="0">
              <a:solidFill>
                <a:schemeClr val="bg1"/>
              </a:solidFill>
              <a:latin typeface="Open Sans" panose="020B0604020202020204"/>
            </a:endParaRPr>
          </a:p>
          <a:p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27151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97570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Gradiente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Multilayer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Perceptron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541586"/>
            <a:ext cx="71268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42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varáveis disponíveis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27*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foram utilizadas no modelo.</a:t>
            </a:r>
          </a:p>
          <a:p>
            <a:pPr algn="just"/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técnicas apresentaram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acurácia excelente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entre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93,17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94,15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termos utilizado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desbalanceada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6,2%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 classe a ser prevista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melhor utilizar uma métrica como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Boosting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(GB)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comparação com a todas as técnicas,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um valor </a:t>
            </a:r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 de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77,02% 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94,15%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 Um pouco melhor que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teve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mesma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porém com um desempenho um pouco pior na curva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76.90%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1"/>
            <a:r>
              <a:rPr lang="pt-BR" sz="12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pt-BR" sz="9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excluídas do teste do modelo foram devido à alta granularidade de indivíduos dentro de uma categoria ou por apresentarem  altíssima correlação com outras variáveis a serem testadas no modelo .</a:t>
            </a: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170" name="Picture 2" descr="person holding credit card swipe machine">
            <a:extLst>
              <a:ext uri="{FF2B5EF4-FFF2-40B4-BE49-F238E27FC236}">
                <a16:creationId xmlns:a16="http://schemas.microsoft.com/office/drawing/2014/main" id="{FD96021E-CCB2-4D96-987B-E5D16B9D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r="23769"/>
          <a:stretch/>
        </p:blipFill>
        <p:spPr bwMode="auto">
          <a:xfrm>
            <a:off x="0" y="0"/>
            <a:ext cx="4045882" cy="68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231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Futuros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3E9B92-8DA9-4D0B-B2A4-1317E408B4F4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43C8C3-BF13-4C1B-8ED1-C1C1CA96FA1D}"/>
              </a:ext>
            </a:extLst>
          </p:cNvPr>
          <p:cNvSpPr/>
          <p:nvPr/>
        </p:nvSpPr>
        <p:spPr>
          <a:xfrm>
            <a:off x="4861962" y="1541586"/>
            <a:ext cx="71268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Churn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clientes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vendas dos próximos meses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sentimentos de reviews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Cesto de compras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para prever data de entrega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Classificação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podem virar 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Espaço Reservado para Número de Slide 4">
            <a:extLst>
              <a:ext uri="{FF2B5EF4-FFF2-40B4-BE49-F238E27FC236}">
                <a16:creationId xmlns:a16="http://schemas.microsoft.com/office/drawing/2014/main" id="{7FF0DDD2-5705-47C2-AF11-D2A2EAA4AC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E29AE53B-B13D-4826-84ED-3AB2AB615FC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B495081-32FC-40AE-BA18-85FA6B9F17D5}"/>
              </a:ext>
            </a:extLst>
          </p:cNvPr>
          <p:cNvSpPr txBox="1">
            <a:spLocks/>
          </p:cNvSpPr>
          <p:nvPr/>
        </p:nvSpPr>
        <p:spPr>
          <a:xfrm>
            <a:off x="3740150" y="3072383"/>
            <a:ext cx="47117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Complementares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9415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9750" y="379620"/>
            <a:ext cx="36774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14886" y="878380"/>
            <a:ext cx="79134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Aprovação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days_dlv_carr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 transportadora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ao cliente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is_ontime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Data Entrega ao cliente é menor que Data estimada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avg_review_score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score para o pedido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qty_low_4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reviews com score abaixo de 4 para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8806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4900" y="379620"/>
            <a:ext cx="40253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(p1)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908983"/>
            <a:ext cx="85387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yyyymm_ref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Mês referência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baseado na UF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Minima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max_order_date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Máxima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qty_customers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days_first_order_item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primeira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days_last_order_item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ultima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as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is_new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new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is_reactivated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reativado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is_inactive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inativo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total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total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entregues atrasados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8498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3" y="764342"/>
            <a:ext cx="6497649" cy="43341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– Predição de itens atrasados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e 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Sugestão para Trabalhos Futuros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rgbClr val="008F9E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425334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65133" y="352940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39B0DFA-8F15-49B6-BFF8-08611FB7392C}"/>
              </a:ext>
            </a:extLst>
          </p:cNvPr>
          <p:cNvSpPr/>
          <p:nvPr/>
        </p:nvSpPr>
        <p:spPr>
          <a:xfrm>
            <a:off x="4565133" y="3950477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65133" y="43715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65133" y="48154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65133" y="523529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2EE0D525-50CE-4B3D-BC3E-71E1F4D68F65}"/>
              </a:ext>
            </a:extLst>
          </p:cNvPr>
          <p:cNvSpPr/>
          <p:nvPr/>
        </p:nvSpPr>
        <p:spPr>
          <a:xfrm>
            <a:off x="4565133" y="3113211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00170" y="379620"/>
            <a:ext cx="44726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438210" y="468332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(p2)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78834"/>
            <a:ext cx="98087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cancelados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distinct_product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distinct_category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qty_review_low_4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 baseado em receita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rev_best_product_category_sem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 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</a:t>
            </a:r>
          </a:p>
        </p:txBody>
      </p:sp>
    </p:spTree>
    <p:extLst>
      <p:ext uri="{BB962C8B-B14F-4D97-AF65-F5344CB8AC3E}">
        <p14:creationId xmlns:p14="http://schemas.microsoft.com/office/powerpoint/2010/main" val="2074857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5781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65666"/>
            <a:ext cx="109873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8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total_outtime_ratio_seller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qty_review_low_4_seller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total_not_delivered_ratio_seller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total_canceled_ratio_seller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cancelados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total_bank_slip_ratio_seller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total_cc_ratio_seller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total_samestate_ratio_seller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qty_customers_seller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days_first_order_item_seller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desde o primeiro pedido para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is_new_seller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é new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distinct_product_seller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distinct_category_seller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target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pedido atrasa então 1</a:t>
            </a:r>
          </a:p>
        </p:txBody>
      </p:sp>
    </p:spTree>
    <p:extLst>
      <p:ext uri="{BB962C8B-B14F-4D97-AF65-F5344CB8AC3E}">
        <p14:creationId xmlns:p14="http://schemas.microsoft.com/office/powerpoint/2010/main" val="954326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atraso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quando 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; 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(15%) do total de pedidos destas regiões. 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SP,S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ou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S,SP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tem altíssima concentração de pedidos, a taxa de atraso é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menor que 3,5%.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426155-A59B-4D91-B93D-AB9E943F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224" y="2354687"/>
            <a:ext cx="9714394" cy="36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95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maior,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com as seguintes taxas para quando são e quando não são do mesmo  estado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(4,5%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vs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7,4%)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  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FDAE5-BEED-4E08-895C-974280CA5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586" y="2362686"/>
            <a:ext cx="5397661" cy="36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DC63F3C-BEC0-4EB8-990D-A2452DE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76" y="3505649"/>
            <a:ext cx="4104356" cy="250626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8A7A044-EB7A-42C1-9E7B-A2FB1CD8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76" y="997612"/>
            <a:ext cx="4111962" cy="2431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B789D89-4DA4-4A2A-A5B9-26AD60AC1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886" y="2586256"/>
            <a:ext cx="5115174" cy="34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91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day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of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week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F3B9D1-D60E-4B52-AB9A-7E245144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61" y="2638724"/>
            <a:ext cx="4880167" cy="325304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5C0C20-109D-41ED-BCC1-494CB9A21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110" y="2553675"/>
            <a:ext cx="4880167" cy="34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17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E09BA8-1F34-4C5C-95D8-2C3B836C5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96" y="2359249"/>
            <a:ext cx="3650771" cy="217233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9EB548-C90B-4985-8937-90591C912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625" y="2318833"/>
            <a:ext cx="3741343" cy="22747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1A78FB-B10A-4F0C-870C-B85D66597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968" y="2416350"/>
            <a:ext cx="3621681" cy="2162304"/>
          </a:xfrm>
          <a:prstGeom prst="rect">
            <a:avLst/>
          </a:prstGeom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0028547-8A04-4810-97AF-6992881E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5642"/>
              </p:ext>
            </p:extLst>
          </p:nvPr>
        </p:nvGraphicFramePr>
        <p:xfrm>
          <a:off x="1733225" y="4701584"/>
          <a:ext cx="823929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179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132281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097754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66077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total_not_delivered_ratio_seller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total_outtime_ratio_seller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avg_days_dlv_cust_quarter_seller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0.022876173791170278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0.13204849334267696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13.284835529081992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0.015907554173820147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0.11088470604612298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12.740969732262986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233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v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B4A5DF-3770-4094-89BA-4167B4D8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80" y="2237267"/>
            <a:ext cx="3286004" cy="1977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D1300E-B95E-48E3-9330-24C5AC777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662" y="2222242"/>
            <a:ext cx="3336802" cy="2009701"/>
          </a:xfrm>
          <a:prstGeom prst="rect">
            <a:avLst/>
          </a:prstGeom>
        </p:spPr>
      </p:pic>
      <p:graphicFrame>
        <p:nvGraphicFramePr>
          <p:cNvPr id="17" name="Tabela 5">
            <a:extLst>
              <a:ext uri="{FF2B5EF4-FFF2-40B4-BE49-F238E27FC236}">
                <a16:creationId xmlns:a16="http://schemas.microsoft.com/office/drawing/2014/main" id="{E940CD94-2FA1-4705-AEDB-8FFBAFD16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51424"/>
              </p:ext>
            </p:extLst>
          </p:nvPr>
        </p:nvGraphicFramePr>
        <p:xfrm>
          <a:off x="1733226" y="4701584"/>
          <a:ext cx="8128000" cy="11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83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040982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131916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36819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qty_customers_seller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distinct_product_seller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days_first_order_item_seller</a:t>
                      </a:r>
                      <a:endParaRPr lang="pt-BR" sz="11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220.62228451296426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42.88997897687456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229,22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245.70975824787712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48.27891977170433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247,11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ACF0B7DC-5545-46A7-BB90-701BA1110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096" y="2296848"/>
            <a:ext cx="3307343" cy="19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803830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Validação com as áreas técnica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área técnica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das áreas de técnicas e de diagnóstico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Random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Forest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Gradient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Boosting</a:t>
            </a:r>
            <a:endParaRPr lang="pt-BR" sz="120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Redes Neurais</a:t>
            </a:r>
            <a:endParaRPr lang="pt-BR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490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696249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Validação dos resultados com área técnica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Escolha da técnica que melhor se adeque ao uso e estratégias das áreas  técnicas e de diagnóstico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Redes Neurais</a:t>
            </a: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8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65506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702969" y="1755011"/>
            <a:ext cx="7200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quais pedidos irão chegar atrasados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baseado em atributos das vendas realizadas.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públicos disponibilizados pela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possam predizer quando o evento em questão (Atraso de um pedido) irá ocorrer.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poderá traçar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estratégias e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ações preventivas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evitar atrasos em pedidos.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Também tem por objetivo a utilização da tecnologia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Spark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na plataforma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Databricks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para efeito de aprendizagem, visto que pelo tamanho das bases, não seria necessário.</a:t>
            </a: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945623"/>
            <a:ext cx="720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marketing digital temos que otimizar o Custo de Aquisição de Clientes (CAC), fazendo com que eles tenham uma permanência mínima que compense este custo. 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Sendo: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 = Soma dos investimentos / Número de clientes adquiridos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Investimentos: Salários da equipe, Comissões de venda, Treinamento de colaboradores, Aquisição de ferramentas, Assinatura de softwares, Compra de anúncios, Investimentos em campanhas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facebook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google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instagram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), Participação em eventos, Assessoria de imprensa, Materiais impressos, entre outros.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 (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Lifetime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tudo o que um cliente gasta enquanto está ligado ao uma empresa.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partir da análise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podemos identificar a saúde de um e-commerce. Se o valor que o cliente deixa com sua empresa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(ticket médio ou LTV) é mais alto do que o seu 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então provavelmente o e-commerce terá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lucratividade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indicador que poderia ser utilizado é o  (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NPS - Net Promoter Score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que indica quem são os clientes Promotores , Neutros ou Promotores, baseados em respostas a perguntas como: “Em uma escala de 0 a 10, quanto você recomendaria a Empresa X para um amigo?”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Ex.: 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% clientes satisfeitos – % clientes insatisfeitos = NPS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Promotores - 15% Detratores = NPS 55%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DD00B2301514B96156FEAA78416C2" ma:contentTypeVersion="4" ma:contentTypeDescription="Create a new document." ma:contentTypeScope="" ma:versionID="18cfc83c1d55b859ca49758185acbd2a">
  <xsd:schema xmlns:xsd="http://www.w3.org/2001/XMLSchema" xmlns:xs="http://www.w3.org/2001/XMLSchema" xmlns:p="http://schemas.microsoft.com/office/2006/metadata/properties" xmlns:ns3="ce8fc199-f693-44c9-87e0-54ac79cc3d79" targetNamespace="http://schemas.microsoft.com/office/2006/metadata/properties" ma:root="true" ma:fieldsID="19b7fc7725759a11dfae1c0f734b4d7e" ns3:_="">
    <xsd:import namespace="ce8fc199-f693-44c9-87e0-54ac79cc3d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fc199-f693-44c9-87e0-54ac79cc3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A01F6F-78DC-4551-8DBE-4775E93DB1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6BDA7C-C9BB-4C27-8FBF-ABB97CA3FE82}">
  <ds:schemaRefs>
    <ds:schemaRef ds:uri="http://schemas.openxmlformats.org/package/2006/metadata/core-properties"/>
    <ds:schemaRef ds:uri="http://www.w3.org/XML/1998/namespace"/>
    <ds:schemaRef ds:uri="http://purl.org/dc/elements/1.1/"/>
    <ds:schemaRef ds:uri="ce8fc199-f693-44c9-87e0-54ac79cc3d79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86897B-F473-4665-902F-50D523EAD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fc199-f693-44c9-87e0-54ac79cc3d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8502</Words>
  <Application>Microsoft Office PowerPoint</Application>
  <PresentationFormat>Widescreen</PresentationFormat>
  <Paragraphs>1075</Paragraphs>
  <Slides>57</Slides>
  <Notes>1</Notes>
  <HiddenSlides>6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Open Sans</vt:lpstr>
      <vt:lpstr>Open Sans</vt:lpstr>
      <vt:lpstr>Times New Roman</vt:lpstr>
      <vt:lpstr>Wingdings</vt:lpstr>
      <vt:lpstr>Tema do Office</vt:lpstr>
      <vt:lpstr>Simple Light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Victor Luis Martins Blois</cp:lastModifiedBy>
  <cp:revision>1</cp:revision>
  <dcterms:created xsi:type="dcterms:W3CDTF">2020-04-08T18:00:12Z</dcterms:created>
  <dcterms:modified xsi:type="dcterms:W3CDTF">2020-07-15T01:35:34Z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0x0101009D9DD00B2301514B96156FEAA78416C2</vt:lpwstr>
  </property>
</Properties>
</file>